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58" r:id="rId4"/>
    <p:sldId id="288" r:id="rId5"/>
    <p:sldId id="257" r:id="rId6"/>
    <p:sldId id="290" r:id="rId7"/>
    <p:sldId id="259" r:id="rId8"/>
    <p:sldId id="291" r:id="rId9"/>
    <p:sldId id="260" r:id="rId10"/>
    <p:sldId id="292" r:id="rId11"/>
    <p:sldId id="261" r:id="rId12"/>
    <p:sldId id="293" r:id="rId13"/>
    <p:sldId id="262" r:id="rId14"/>
    <p:sldId id="294" r:id="rId15"/>
    <p:sldId id="263" r:id="rId16"/>
    <p:sldId id="295" r:id="rId17"/>
    <p:sldId id="264" r:id="rId18"/>
    <p:sldId id="296" r:id="rId19"/>
    <p:sldId id="265" r:id="rId20"/>
    <p:sldId id="297" r:id="rId21"/>
    <p:sldId id="266" r:id="rId22"/>
    <p:sldId id="298" r:id="rId23"/>
    <p:sldId id="267" r:id="rId24"/>
    <p:sldId id="299" r:id="rId25"/>
    <p:sldId id="268" r:id="rId26"/>
    <p:sldId id="300" r:id="rId27"/>
    <p:sldId id="269" r:id="rId28"/>
    <p:sldId id="301" r:id="rId29"/>
    <p:sldId id="270" r:id="rId30"/>
    <p:sldId id="302" r:id="rId31"/>
    <p:sldId id="271" r:id="rId32"/>
    <p:sldId id="303" r:id="rId33"/>
    <p:sldId id="272" r:id="rId34"/>
    <p:sldId id="304" r:id="rId35"/>
    <p:sldId id="273" r:id="rId36"/>
    <p:sldId id="305" r:id="rId37"/>
    <p:sldId id="274" r:id="rId38"/>
    <p:sldId id="306" r:id="rId39"/>
    <p:sldId id="275" r:id="rId40"/>
    <p:sldId id="307" r:id="rId41"/>
    <p:sldId id="276" r:id="rId42"/>
    <p:sldId id="308" r:id="rId43"/>
    <p:sldId id="277" r:id="rId44"/>
    <p:sldId id="309" r:id="rId45"/>
    <p:sldId id="278" r:id="rId46"/>
    <p:sldId id="310" r:id="rId47"/>
    <p:sldId id="280" r:id="rId48"/>
    <p:sldId id="311" r:id="rId49"/>
    <p:sldId id="281" r:id="rId50"/>
    <p:sldId id="312" r:id="rId51"/>
    <p:sldId id="282" r:id="rId52"/>
    <p:sldId id="313" r:id="rId53"/>
    <p:sldId id="285" r:id="rId54"/>
    <p:sldId id="314" r:id="rId55"/>
    <p:sldId id="283" r:id="rId56"/>
    <p:sldId id="315" r:id="rId57"/>
    <p:sldId id="286" r:id="rId5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4667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738B9-493F-4306-819A-166D973BF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740D6-0544-4E9D-8877-9FE794672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1A368-3612-43F5-BE17-445B67319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768EC-23FE-4593-9BEE-F4CDDEE91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A136F-B6AE-4E8A-BF26-3251A43E1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64452-097B-414B-B714-B60B20756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83DFC-5137-4535-A033-550893B9AC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EB1F4-B0FA-4EFD-8FA1-A94DADD05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034F-E03E-4E0B-815D-BD16836D83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A9CC7-1D2F-47B9-8037-3126445099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8DC9F-3149-4DC0-964C-F71B3A296A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CEA6E-2F9B-471F-A5B6-A39620A4E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7FF9B79-EB01-4424-A0DE-CB568F53E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3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3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3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USER\&#1056;&#1072;&#1073;&#1086;&#1095;&#1080;&#1081;%20&#1089;&#1090;&#1086;&#1083;\Logan\&#1052;&#1091;&#1079;&#1099;&#1082;&#1072;\Pakito\002_Pakito%20-%20Living%20On%20Video.mp3" TargetMode="External"/><Relationship Id="rId4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41;&#1057;&#1040;\&#1087;&#1088;&#1077;&#1079;&#1077;&#1085;&#1090;&#1072;&#1094;&#1080;&#1103;\&#1055;&#1044;&#1044;\&#1092;&#1072;&#1085;&#1090;&#1072;&#1089;&#1090;&#1080;&#1082;..wav" TargetMode="External"/><Relationship Id="rId4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</a:t>
            </a:r>
            <a:br>
              <a:rPr lang="ru-RU" smtClean="0"/>
            </a:br>
            <a:r>
              <a:rPr lang="ru-RU" smtClean="0"/>
              <a:t>движения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Проверь свои знания.</a:t>
            </a:r>
          </a:p>
        </p:txBody>
      </p:sp>
      <p:sp>
        <p:nvSpPr>
          <p:cNvPr id="3076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995738" y="5661025"/>
            <a:ext cx="1295400" cy="576263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80" name="002_Pakito - Living On Video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47974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AutoShape 9">
            <a:hlinkClick r:id="rId4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732588" y="5661025"/>
            <a:ext cx="1223962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5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0"/>
                </p:tgtEl>
              </p:cMediaNode>
            </p:audio>
          </p:childTnLst>
        </p:cTn>
      </p:par>
    </p:tnLst>
    <p:bldLst>
      <p:bldP spid="3074" grpId="0"/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484563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4 балла. Очень жаль, но ваша жизнь в опасности и вам срочно необходимо повторить правила дорожного движения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229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Автобус остановился на остановке, вы вышли из него. Как правильно переходить дорогу при выходе из транспорта?</a:t>
            </a:r>
          </a:p>
          <a:p>
            <a:pPr eaLnBrk="1" hangingPunct="1">
              <a:defRPr/>
            </a:pPr>
            <a:r>
              <a:rPr lang="ru-RU" b="1" i="1" smtClean="0"/>
              <a:t>1. Только после отправления автобуса (троллейбуса). </a:t>
            </a:r>
          </a:p>
          <a:p>
            <a:pPr eaLnBrk="1" hangingPunct="1">
              <a:defRPr/>
            </a:pPr>
            <a:r>
              <a:rPr lang="ru-RU" b="1" i="1" smtClean="0"/>
              <a:t>2. Сзади автобуса.</a:t>
            </a:r>
          </a:p>
          <a:p>
            <a:pPr eaLnBrk="1" hangingPunct="1">
              <a:defRPr/>
            </a:pPr>
            <a:r>
              <a:rPr lang="ru-RU" b="1" i="1" smtClean="0"/>
              <a:t>3. Впереди автобуса.</a:t>
            </a:r>
          </a:p>
        </p:txBody>
      </p:sp>
      <p:sp>
        <p:nvSpPr>
          <p:cNvPr id="1331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797425"/>
            <a:ext cx="36004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36004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3716338"/>
            <a:ext cx="7200900" cy="10080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9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596188" y="4508500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5 балла. Очень жаль, но Вам еще грозит опасность. Убедительно прошу повторите правила дорожного движения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434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Кому подчиняются пешеходы, если перекресток регулируется светофором и регулировщиком?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1. Сигналам светофора.</a:t>
            </a:r>
            <a:br>
              <a:rPr lang="ru-RU" b="1" i="1" dirty="0" smtClean="0"/>
            </a:b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2. Сигналам регулировщика. </a:t>
            </a:r>
            <a:br>
              <a:rPr lang="ru-RU" b="1" i="1" dirty="0" smtClean="0"/>
            </a:b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3. Все верно.</a:t>
            </a:r>
          </a:p>
        </p:txBody>
      </p:sp>
      <p:sp>
        <p:nvSpPr>
          <p:cNvPr id="1536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789363"/>
            <a:ext cx="453707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71550" y="3716338"/>
            <a:ext cx="453707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252095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7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4508500"/>
            <a:ext cx="5400675" cy="6492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8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96188" y="5734050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9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524750" y="46529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6 балла. Очень жаль, но Вам еще грозит серьезная опасность. Убедительно прошу повторите правила дорожного движения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638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7325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С какого возраста разрешается ездить на велосипеде по проезжей части?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С 14 лет.</a:t>
            </a:r>
          </a:p>
          <a:p>
            <a:pPr eaLnBrk="1" hangingPunct="1">
              <a:defRPr/>
            </a:pPr>
            <a:r>
              <a:rPr lang="ru-RU" b="1" i="1" smtClean="0"/>
              <a:t>2. С 13 лет.</a:t>
            </a:r>
          </a:p>
          <a:p>
            <a:pPr eaLnBrk="1" hangingPunct="1">
              <a:defRPr/>
            </a:pPr>
            <a:r>
              <a:rPr lang="ru-RU" b="1" i="1" smtClean="0"/>
              <a:t>3. С 12 лет.</a:t>
            </a:r>
          </a:p>
        </p:txBody>
      </p:sp>
      <p:sp>
        <p:nvSpPr>
          <p:cNvPr id="17412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3284538"/>
            <a:ext cx="2089150" cy="5048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860800"/>
            <a:ext cx="216058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508500"/>
            <a:ext cx="216058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7 балла. Очень жаль, но если вам меньше 14, то Вам еще рано выезжать на велосипеде на проезжую часть. </a:t>
            </a:r>
            <a:endParaRPr lang="ru-RU" smtClean="0"/>
          </a:p>
        </p:txBody>
      </p:sp>
      <p:sp>
        <p:nvSpPr>
          <p:cNvPr id="1843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На каком расстоянии от правого края проезжей части разрешена езда на велосипеде?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Не более 0,5 м,</a:t>
            </a:r>
          </a:p>
          <a:p>
            <a:pPr eaLnBrk="1" hangingPunct="1">
              <a:defRPr/>
            </a:pPr>
            <a:r>
              <a:rPr lang="ru-RU" b="1" i="1" smtClean="0"/>
              <a:t>2. Не более 1,0 м. </a:t>
            </a:r>
          </a:p>
          <a:p>
            <a:pPr eaLnBrk="1" hangingPunct="1">
              <a:defRPr/>
            </a:pPr>
            <a:r>
              <a:rPr lang="ru-RU" b="1" i="1" smtClean="0"/>
              <a:t>3. Не более 2,0 м.</a:t>
            </a:r>
          </a:p>
        </p:txBody>
      </p:sp>
      <p:sp>
        <p:nvSpPr>
          <p:cNvPr id="1946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789363"/>
            <a:ext cx="3311525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941888"/>
            <a:ext cx="3311525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4437063"/>
            <a:ext cx="3311525" cy="431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308850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118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8 балла. Очень жаль, но вам еще рано выезжать на велосипеде на проезжую часть.</a:t>
            </a:r>
          </a:p>
        </p:txBody>
      </p:sp>
      <p:sp>
        <p:nvSpPr>
          <p:cNvPr id="2048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Разрешена ли езда на велосипеде по обочине?</a:t>
            </a:r>
          </a:p>
          <a:p>
            <a:pPr eaLnBrk="1" hangingPunct="1">
              <a:defRPr/>
            </a:pPr>
            <a:r>
              <a:rPr lang="ru-RU" b="1" i="1" smtClean="0"/>
              <a:t>1. Нет.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Разрешена, если это не создает помех пешеходам.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Все верно.</a:t>
            </a:r>
          </a:p>
        </p:txBody>
      </p:sp>
      <p:sp>
        <p:nvSpPr>
          <p:cNvPr id="2150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2708275"/>
            <a:ext cx="14414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0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789363"/>
            <a:ext cx="7632700" cy="10795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0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084763"/>
            <a:ext cx="2305050" cy="10795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812088" y="55165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443663" y="5589588"/>
            <a:ext cx="1081087" cy="79216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</a:t>
            </a:r>
            <a:br>
              <a:rPr lang="ru-RU" sz="4000" smtClean="0"/>
            </a:br>
            <a:r>
              <a:rPr lang="ru-RU" sz="4000" smtClean="0"/>
              <a:t>движения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smtClean="0"/>
              <a:t>При правильном ответе вы перейдете к следующему вопросу. В противном случае вы узнаете свой результат. Для перехода кликните мышкой по ответу.</a:t>
            </a:r>
          </a:p>
        </p:txBody>
      </p:sp>
      <p:sp>
        <p:nvSpPr>
          <p:cNvPr id="410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924300" y="5734050"/>
            <a:ext cx="1368425" cy="503238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AutoShape 6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9 балла. Очень жаль, но вам еще рано выезжать на велосипеде на проезжую часть.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253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Разрешено ли перевозить пассажира на велосипеде?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Нет.</a:t>
            </a:r>
          </a:p>
          <a:p>
            <a:pPr eaLnBrk="1" hangingPunct="1">
              <a:defRPr/>
            </a:pPr>
            <a:r>
              <a:rPr lang="ru-RU" b="1" i="1" smtClean="0"/>
              <a:t>2. Разрешено, ребенка в возрасте до 7 лет на дополнительном сиденье.</a:t>
            </a:r>
          </a:p>
          <a:p>
            <a:pPr eaLnBrk="1" hangingPunct="1">
              <a:defRPr/>
            </a:pPr>
            <a:r>
              <a:rPr lang="ru-RU" b="1" i="1" smtClean="0"/>
              <a:t>3. Разрешено для всех без исключения.</a:t>
            </a:r>
          </a:p>
        </p:txBody>
      </p:sp>
      <p:sp>
        <p:nvSpPr>
          <p:cNvPr id="23556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3213100"/>
            <a:ext cx="2087562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7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005263"/>
            <a:ext cx="7920038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8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941888"/>
            <a:ext cx="7920038" cy="57467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9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24750" y="5734050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60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227763" y="5734050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10 баллов. Очень жаль, но вам еще рано выезжать на велосипеде на проезжую часть.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458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92950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Какая часть улицы предназначена для пешеходов?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algn="just" eaLnBrk="1" hangingPunct="1">
              <a:defRPr/>
            </a:pPr>
            <a:r>
              <a:rPr lang="ru-RU" b="1" i="1" smtClean="0"/>
              <a:t>1.Обочина.</a:t>
            </a:r>
            <a:br>
              <a:rPr lang="ru-RU" b="1" i="1" smtClean="0"/>
            </a:br>
            <a:endParaRPr lang="ru-RU" b="1" i="1" smtClean="0"/>
          </a:p>
          <a:p>
            <a:pPr algn="just" eaLnBrk="1" hangingPunct="1">
              <a:defRPr/>
            </a:pPr>
            <a:r>
              <a:rPr lang="ru-RU" b="1" i="1" smtClean="0"/>
              <a:t>3.Тротуар.</a:t>
            </a:r>
            <a:br>
              <a:rPr lang="ru-RU" b="1" i="1" smtClean="0"/>
            </a:br>
            <a:endParaRPr lang="ru-RU" b="1" i="1" smtClean="0"/>
          </a:p>
          <a:p>
            <a:pPr algn="just" eaLnBrk="1" hangingPunct="1">
              <a:defRPr/>
            </a:pPr>
            <a:r>
              <a:rPr lang="ru-RU" b="1" i="1" smtClean="0"/>
              <a:t>3. Все верно</a:t>
            </a:r>
          </a:p>
        </p:txBody>
      </p:sp>
      <p:sp>
        <p:nvSpPr>
          <p:cNvPr id="2560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284538"/>
            <a:ext cx="244792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5373688"/>
            <a:ext cx="244792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6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4365625"/>
            <a:ext cx="2160588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435600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11 баллов. Очень жаль, но вам еще рано выходить на улицу без сопровождения взрослых.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662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2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По какой стороне тротуара должны ходить пешеходы?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По левой.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По правой.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Все верно.</a:t>
            </a:r>
          </a:p>
        </p:txBody>
      </p:sp>
      <p:sp>
        <p:nvSpPr>
          <p:cNvPr id="2765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141663"/>
            <a:ext cx="2449512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157788"/>
            <a:ext cx="2449512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2736850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164388" y="55165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12 баллов. Очень жаль, но вам еще рано выходить на улицу без сопровождения взрослых. Вы представляете опасность для других пешеходов.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867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435600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Какой сигнал светофора запрещает движение? </a:t>
            </a:r>
          </a:p>
          <a:p>
            <a:pPr algn="just" eaLnBrk="1" hangingPunct="1"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Красный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Зеленый.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Желтый.</a:t>
            </a:r>
          </a:p>
        </p:txBody>
      </p:sp>
      <p:sp>
        <p:nvSpPr>
          <p:cNvPr id="29700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365625"/>
            <a:ext cx="2303463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1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2303462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2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3284538"/>
            <a:ext cx="2305050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3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4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12 баллов. Очень жаль, но вам еще рано выходить на улицу без сопровождения взрослых. Вы даже не знаете сигналов светофора.</a:t>
            </a:r>
          </a:p>
        </p:txBody>
      </p:sp>
      <p:sp>
        <p:nvSpPr>
          <p:cNvPr id="3072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848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4517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i="1" smtClean="0"/>
              <a:t>По какой стороне дороги ходят пешеходы, когда нет тротуара? 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1. По левой стороне.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2. По правой стороне, навстречу </a:t>
            </a:r>
            <a:br>
              <a:rPr lang="ru-RU" sz="2800" b="1" i="1" smtClean="0"/>
            </a:br>
            <a:r>
              <a:rPr lang="ru-RU" sz="2800" b="1" i="1" smtClean="0"/>
              <a:t>транспорту.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3. По левой стороне, навстречу транспорту.</a:t>
            </a:r>
          </a:p>
        </p:txBody>
      </p:sp>
      <p:sp>
        <p:nvSpPr>
          <p:cNvPr id="3174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068638"/>
            <a:ext cx="3671888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005263"/>
            <a:ext cx="5257800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0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5300663"/>
            <a:ext cx="7345363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812088" y="40052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740650" y="292417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8002587" cy="45259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i="1" smtClean="0"/>
              <a:t>1. Какая часть улицы предназначена для пешеходов?</a:t>
            </a:r>
          </a:p>
          <a:p>
            <a:pPr eaLnBrk="1" hangingPunct="1">
              <a:defRPr/>
            </a:pP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1. Мостовая.</a:t>
            </a:r>
          </a:p>
          <a:p>
            <a:pPr eaLnBrk="1" hangingPunct="1">
              <a:defRPr/>
            </a:pP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2. Тротуар. </a:t>
            </a:r>
          </a:p>
          <a:p>
            <a:pPr eaLnBrk="1" hangingPunct="1">
              <a:defRPr/>
            </a:pP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3. Велосипедная дорожка.</a:t>
            </a:r>
            <a:endParaRPr lang="ru-RU" sz="2800" i="1" smtClean="0"/>
          </a:p>
        </p:txBody>
      </p:sp>
      <p:sp>
        <p:nvSpPr>
          <p:cNvPr id="5124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149725"/>
            <a:ext cx="23050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11188" y="3141663"/>
            <a:ext cx="2808287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AutoShape 1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4365625"/>
            <a:ext cx="1943100" cy="3603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157788"/>
            <a:ext cx="4752975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" name="AutoShape 16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24750" y="54451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AutoShape 1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156325" y="54451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13 баллов. Очень жаль, но вам еще рано выходить на улицу без сопровождения взрослых. вы представляете опасность для других пешеходов.</a:t>
            </a:r>
          </a:p>
        </p:txBody>
      </p:sp>
      <p:sp>
        <p:nvSpPr>
          <p:cNvPr id="3277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b="1" i="1" smtClean="0"/>
              <a:t>Какие геометрические формы имеют дорожные знаки?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1. Треугольник, квадрат,  круг, прямоугольник.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2. Треугольник, квадрат.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3. Квадрат,  круг, прямоугольник.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b="1" i="1" smtClean="0"/>
          </a:p>
        </p:txBody>
      </p:sp>
      <p:sp>
        <p:nvSpPr>
          <p:cNvPr id="3379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437063"/>
            <a:ext cx="4745038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62658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3143250"/>
            <a:ext cx="7991475" cy="93345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9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812088" y="5734050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812088" y="4724400"/>
            <a:ext cx="1079500" cy="865188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14 баллов. Очень жаль, что вы ошиблись. Но не знание дорожных знаков очень опасно.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3482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b="1" i="1" smtClean="0"/>
              <a:t>Как называется знак, который устанавливают около школ и детских садов?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1. «Школа»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2. «Детское учреждение».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3. «Дети»</a:t>
            </a:r>
          </a:p>
        </p:txBody>
      </p:sp>
      <p:sp>
        <p:nvSpPr>
          <p:cNvPr id="3584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500438"/>
            <a:ext cx="2520950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581525"/>
            <a:ext cx="489743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6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5516563"/>
            <a:ext cx="2159000" cy="4333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7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961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007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15 баллов. Очень жаль, что вы ошиблись. Но не знание дорожных знаков очень опасно.</a:t>
            </a:r>
          </a:p>
        </p:txBody>
      </p:sp>
      <p:sp>
        <p:nvSpPr>
          <p:cNvPr id="3686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92950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Как называется пересечение дорог?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Перекресток.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Объезд.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Все верно.</a:t>
            </a:r>
          </a:p>
        </p:txBody>
      </p:sp>
      <p:sp>
        <p:nvSpPr>
          <p:cNvPr id="3789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4213" y="3860800"/>
            <a:ext cx="2232025" cy="6492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4213" y="4868863"/>
            <a:ext cx="2447925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2636838"/>
            <a:ext cx="3024188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16 баллов. Очень жаль, что вы ошиблись. Но Вы не знаете самое опасное место на дороге.</a:t>
            </a:r>
          </a:p>
        </p:txBody>
      </p:sp>
      <p:sp>
        <p:nvSpPr>
          <p:cNvPr id="389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1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Самые опасные места на улицах города?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Перекресток.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Все верно.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Дорога.</a:t>
            </a:r>
          </a:p>
        </p:txBody>
      </p:sp>
      <p:sp>
        <p:nvSpPr>
          <p:cNvPr id="3994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2781300"/>
            <a:ext cx="3024187" cy="7921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868863"/>
            <a:ext cx="3024188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3860800"/>
            <a:ext cx="302418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722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17 баллов. Очень жаль, что вы ошиблись. Но Вы не знаете самые опасные места на дороге.</a:t>
            </a:r>
          </a:p>
        </p:txBody>
      </p:sp>
      <p:sp>
        <p:nvSpPr>
          <p:cNvPr id="4096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Сколько пешеходных переходов на перекрестке?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1.  2.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2.  3.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3.  4</a:t>
            </a:r>
          </a:p>
        </p:txBody>
      </p:sp>
      <p:sp>
        <p:nvSpPr>
          <p:cNvPr id="4198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213100"/>
            <a:ext cx="10080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8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92600"/>
            <a:ext cx="10080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90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108108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9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9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291512" cy="3268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5400" smtClean="0"/>
              <a:t>Вы набрали один балл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5400" smtClean="0"/>
              <a:t>С такими знаниями опасно выходить на улицу. Это опасно для вашей жизни.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5400" smtClean="0"/>
          </a:p>
        </p:txBody>
      </p:sp>
      <p:sp>
        <p:nvSpPr>
          <p:cNvPr id="614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08400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18 баллов. Очень жаль, что вы ошиблись. Обратитесь к правилам дорожного движения.</a:t>
            </a:r>
            <a:endParaRPr lang="ru-RU" smtClean="0"/>
          </a:p>
        </p:txBody>
      </p:sp>
      <p:sp>
        <p:nvSpPr>
          <p:cNvPr id="4301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Наши верные друзья и помощники на улицах города.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Водители и милиционеры.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Пешеходы.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Дорожные знаки.</a:t>
            </a:r>
          </a:p>
        </p:txBody>
      </p:sp>
      <p:sp>
        <p:nvSpPr>
          <p:cNvPr id="4403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284538"/>
            <a:ext cx="5689600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365625"/>
            <a:ext cx="2881312" cy="6492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5445125"/>
            <a:ext cx="403225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9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92950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95963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19 баллов. Очень жаль, что вы ошиблись. Обратитесь к правилам дорожного движения. 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506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589588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Назовите части дороги. </a:t>
            </a:r>
            <a:br>
              <a:rPr lang="ru-RU" b="1" i="1" smtClean="0"/>
            </a:br>
            <a:endParaRPr lang="ru-RU" smtClean="0"/>
          </a:p>
          <a:p>
            <a:pPr eaLnBrk="1" hangingPunct="1">
              <a:defRPr/>
            </a:pPr>
            <a:r>
              <a:rPr lang="ru-RU" smtClean="0"/>
              <a:t>1. </a:t>
            </a:r>
            <a:r>
              <a:rPr lang="ru-RU" b="1" i="1" smtClean="0"/>
              <a:t>Проезжая часть, обочина, кювет.</a:t>
            </a:r>
            <a:br>
              <a:rPr lang="ru-RU" b="1" i="1" smtClean="0"/>
            </a:br>
            <a:r>
              <a:rPr lang="ru-RU" smtClean="0"/>
              <a:t> </a:t>
            </a:r>
          </a:p>
          <a:p>
            <a:pPr eaLnBrk="1" hangingPunct="1">
              <a:defRPr/>
            </a:pPr>
            <a:r>
              <a:rPr lang="ru-RU" smtClean="0"/>
              <a:t>2. </a:t>
            </a:r>
            <a:r>
              <a:rPr lang="ru-RU" b="1" i="1" smtClean="0"/>
              <a:t>Проезжая часть,  кювет.</a:t>
            </a:r>
            <a:r>
              <a:rPr lang="ru-RU" smtClean="0"/>
              <a:t> </a:t>
            </a:r>
            <a:br>
              <a:rPr lang="ru-RU" smtClean="0"/>
            </a:br>
            <a:endParaRPr lang="ru-RU" smtClean="0"/>
          </a:p>
          <a:p>
            <a:pPr eaLnBrk="1" hangingPunct="1">
              <a:defRPr/>
            </a:pPr>
            <a:r>
              <a:rPr lang="ru-RU" smtClean="0"/>
              <a:t>2. </a:t>
            </a:r>
            <a:r>
              <a:rPr lang="ru-RU" b="1" i="1" smtClean="0"/>
              <a:t>Кювет.</a:t>
            </a:r>
            <a:endParaRPr lang="ru-RU" smtClean="0"/>
          </a:p>
        </p:txBody>
      </p:sp>
      <p:sp>
        <p:nvSpPr>
          <p:cNvPr id="46084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2636838"/>
            <a:ext cx="6769100" cy="8636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789363"/>
            <a:ext cx="518477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941888"/>
            <a:ext cx="223202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7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3736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867400" y="53736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20 баллов. Очень жаль, что вы ошиблись. Обратитесь к правилам дорожного движения.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710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0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Как называют людей, которые пользуются транспортом? 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1. Водители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2. Пешеходы.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3. Пассажиры.</a:t>
            </a:r>
          </a:p>
        </p:txBody>
      </p:sp>
      <p:sp>
        <p:nvSpPr>
          <p:cNvPr id="4813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141663"/>
            <a:ext cx="2663825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2881312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5300663"/>
            <a:ext cx="3168650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961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007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21 балл. Очень жаль, что вы ошиблись. Обратитесь к правилам дорожного движения.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915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5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6295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Что означает слово «пешеход»?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Идущий пешком.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Идущий шагом.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Идущий по пешеходному переходу.</a:t>
            </a:r>
          </a:p>
        </p:txBody>
      </p:sp>
      <p:sp>
        <p:nvSpPr>
          <p:cNvPr id="50180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2636838"/>
            <a:ext cx="3816350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860800"/>
            <a:ext cx="3671888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4868863"/>
            <a:ext cx="705643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4517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848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22 балл. Очень жаль, что вы ошиблись. Обратитесь к правилам дорожного движения. Ваш результат очень высок.</a:t>
            </a:r>
          </a:p>
        </p:txBody>
      </p:sp>
      <p:sp>
        <p:nvSpPr>
          <p:cNvPr id="5120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651500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0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589588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С какого вида транспорта можно спрыгнуть на ходу? 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1. С автобуса.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2. С автомобиля.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3. С самолета.</a:t>
            </a:r>
          </a:p>
        </p:txBody>
      </p:sp>
      <p:sp>
        <p:nvSpPr>
          <p:cNvPr id="5222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213100"/>
            <a:ext cx="316865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2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352901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0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302418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4517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1563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420938"/>
            <a:ext cx="8229600" cy="3413125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Где должны ходить пешеходы при отсутствии тротуара?</a:t>
            </a:r>
          </a:p>
          <a:p>
            <a:pPr eaLnBrk="1" hangingPunct="1">
              <a:defRPr/>
            </a:pPr>
            <a:r>
              <a:rPr lang="ru-RU" b="1" i="1" smtClean="0"/>
              <a:t>1. По правой стороне обочины.</a:t>
            </a:r>
          </a:p>
          <a:p>
            <a:pPr eaLnBrk="1" hangingPunct="1">
              <a:defRPr/>
            </a:pPr>
            <a:r>
              <a:rPr lang="ru-RU" b="1" i="1" smtClean="0"/>
              <a:t>2. По правому краю дороги.</a:t>
            </a:r>
          </a:p>
          <a:p>
            <a:pPr eaLnBrk="1" hangingPunct="1">
              <a:defRPr/>
            </a:pPr>
            <a:r>
              <a:rPr lang="ru-RU" b="1" i="1" smtClean="0"/>
              <a:t>3. По левой обочине, навстречу движению транспорта. </a:t>
            </a:r>
          </a:p>
        </p:txBody>
      </p:sp>
      <p:sp>
        <p:nvSpPr>
          <p:cNvPr id="717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3500438"/>
            <a:ext cx="5903912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3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149725"/>
            <a:ext cx="5329238" cy="431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4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4724400"/>
            <a:ext cx="6335713" cy="10810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AutoShape 12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722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23 балл. Очень жаль, что вы ошиблись. Если у вас нет парашюта, спрыгивать на ходу смертельно опасно. </a:t>
            </a:r>
            <a:endParaRPr lang="ru-RU" smtClean="0"/>
          </a:p>
        </p:txBody>
      </p:sp>
      <p:sp>
        <p:nvSpPr>
          <p:cNvPr id="5325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325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Можно ли перевозить по улицам на велосипеде пассажиров?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Да.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Нет.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Только взрослых.</a:t>
            </a:r>
          </a:p>
        </p:txBody>
      </p:sp>
      <p:sp>
        <p:nvSpPr>
          <p:cNvPr id="5427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357563"/>
            <a:ext cx="1223962" cy="431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38163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4365625"/>
            <a:ext cx="158432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4213" y="3213100"/>
            <a:ext cx="14398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3960812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AutoShape 12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24 балл. Очень жаль, что вы ошиблись. Вам не хватило совсем немного.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5530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Автобус остановился на остановке, вы вышли из него. Как правильно переходить дорогу при выходе из транспорта?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1. Только после отправления автобуса (троллейбуса).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2. Сзади автобуса.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3. Впереди автобуса.</a:t>
            </a:r>
          </a:p>
        </p:txBody>
      </p:sp>
      <p:sp>
        <p:nvSpPr>
          <p:cNvPr id="5632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508500"/>
            <a:ext cx="3097212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3313112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6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3357563"/>
            <a:ext cx="6337300" cy="8636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7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380288" y="55165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118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25 балл. Очень жаль, что вы ошиблись. Ваша жизнь в опасности. Вам не хватило совсем немного.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5734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34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Может ли создать опасность автомашина, которая не движется?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Может.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Не может.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Не знаю</a:t>
            </a:r>
          </a:p>
        </p:txBody>
      </p:sp>
      <p:sp>
        <p:nvSpPr>
          <p:cNvPr id="58372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3141663"/>
            <a:ext cx="194310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3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2592387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4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00663"/>
            <a:ext cx="2592387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5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6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26 балл. Очень жаль, что вы ошиблись. Ваша жизнь в опасности. Вам не хватило совсем немного.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5939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939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Финиш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9600" smtClean="0"/>
              <a:t>     </a:t>
            </a:r>
          </a:p>
          <a:p>
            <a:pPr eaLnBrk="1" hangingPunct="1">
              <a:defRPr/>
            </a:pPr>
            <a:endParaRPr lang="ru-RU" sz="9600" smtClean="0"/>
          </a:p>
        </p:txBody>
      </p:sp>
      <p:sp>
        <p:nvSpPr>
          <p:cNvPr id="33796" name="WordArt 4"/>
          <p:cNvSpPr>
            <a:spLocks noChangeArrowheads="1" noChangeShapeType="1" noTextEdit="1"/>
          </p:cNvSpPr>
          <p:nvPr/>
        </p:nvSpPr>
        <p:spPr bwMode="auto">
          <a:xfrm>
            <a:off x="2347913" y="2960688"/>
            <a:ext cx="4448175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600" b="1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CFFFF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Молодец !!!</a:t>
            </a:r>
          </a:p>
        </p:txBody>
      </p:sp>
      <p:sp>
        <p:nvSpPr>
          <p:cNvPr id="33797" name="WordArt 5">
            <a:hlinkClick r:id="" action="ppaction://hlinkshowjump?jump=firstslide"/>
          </p:cNvPr>
          <p:cNvSpPr>
            <a:spLocks noChangeArrowheads="1" noChangeShapeType="1" noTextEdit="1"/>
          </p:cNvSpPr>
          <p:nvPr/>
        </p:nvSpPr>
        <p:spPr bwMode="auto">
          <a:xfrm>
            <a:off x="3419475" y="4724400"/>
            <a:ext cx="2276475" cy="771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i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Начало</a:t>
            </a:r>
          </a:p>
        </p:txBody>
      </p:sp>
      <p:pic>
        <p:nvPicPr>
          <p:cNvPr id="33799" name="фантастик.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4724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3" name="AutoShape 8">
            <a:hlinkClick r:id="rId4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740650" y="48688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24" name="AutoShape 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1116013" y="48688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24" fill="hold"/>
                                        <p:tgtEl>
                                          <p:spTgt spid="337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37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799"/>
                </p:tgtEl>
              </p:cMediaNode>
            </p:audio>
          </p:childTnLst>
        </p:cTn>
      </p:par>
    </p:tnLst>
    <p:bldLst>
      <p:bldP spid="33794" grpId="0"/>
      <p:bldP spid="33796" grpId="0" animBg="1"/>
      <p:bldP spid="33796" grpId="1" animBg="1"/>
      <p:bldP spid="337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</a:t>
            </a:r>
            <a:br>
              <a:rPr lang="ru-RU" sz="4000" smtClean="0"/>
            </a:br>
            <a:r>
              <a:rPr lang="ru-RU" sz="4000" smtClean="0"/>
              <a:t>движения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341688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smtClean="0"/>
              <a:t>Вы набрали 2 балла.</a:t>
            </a:r>
          </a:p>
          <a:p>
            <a:pPr eaLnBrk="1" hangingPunct="1">
              <a:defRPr/>
            </a:pPr>
            <a:r>
              <a:rPr lang="ru-RU" sz="4800" smtClean="0"/>
              <a:t>Вам срочно, необходимо выучить правила дорожного движения.</a:t>
            </a:r>
          </a:p>
        </p:txBody>
      </p:sp>
      <p:sp>
        <p:nvSpPr>
          <p:cNvPr id="819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08400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0527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 Как пешеход должен ходить по тротуару?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Придерживаясь левой стороны.</a:t>
            </a:r>
          </a:p>
          <a:p>
            <a:pPr eaLnBrk="1" hangingPunct="1">
              <a:defRPr/>
            </a:pPr>
            <a:r>
              <a:rPr lang="ru-RU" b="1" i="1" smtClean="0"/>
              <a:t>2. Придерживаясь правой стороны. </a:t>
            </a:r>
          </a:p>
          <a:p>
            <a:pPr eaLnBrk="1" hangingPunct="1">
              <a:defRPr/>
            </a:pPr>
            <a:r>
              <a:rPr lang="ru-RU" b="1" i="1" smtClean="0"/>
              <a:t>3. Придерживаясь середины.</a:t>
            </a:r>
          </a:p>
        </p:txBody>
      </p:sp>
      <p:sp>
        <p:nvSpPr>
          <p:cNvPr id="922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2852738"/>
            <a:ext cx="6335712" cy="5048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005263"/>
            <a:ext cx="5545137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3357563"/>
            <a:ext cx="669607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3 балла. Очень жаль, но вам срочно необходимо повторить правила дорожного движения</a:t>
            </a:r>
          </a:p>
        </p:txBody>
      </p:sp>
      <p:sp>
        <p:nvSpPr>
          <p:cNvPr id="1024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Как должны поступать пешеходы, если во время перехода перекрестка зеленый сигнал светофора изменился на желтый, а вы не успели перейти дорогу?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1. Быстро перебежать улицу.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2. Вернуться на тротуар.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3. Остановиться на осевой линии и дождаться зеленого сигнала. </a:t>
            </a:r>
          </a:p>
        </p:txBody>
      </p:sp>
      <p:sp>
        <p:nvSpPr>
          <p:cNvPr id="1126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005263"/>
            <a:ext cx="5761037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1550" y="5157788"/>
            <a:ext cx="6480175" cy="9350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1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667625" y="45815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28688" y="4572000"/>
            <a:ext cx="576103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збука вежливости или этикет на каждый день">
  <a:themeElements>
    <a:clrScheme name="Азбука вежливости или этикет на каждый день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Азбука вежливости или этикет на каждый день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Азбука вежливости или этикет на каждый день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Азбука вежливости или этикет на каждый день</Template>
  <TotalTime>337</TotalTime>
  <Words>1328</Words>
  <Application>Microsoft Office PowerPoint</Application>
  <PresentationFormat>Экран (4:3)</PresentationFormat>
  <Paragraphs>214</Paragraphs>
  <Slides>57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Азбука вежливости или этикет на каждый день</vt:lpstr>
      <vt:lpstr>Правила дорожного движения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Финиш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USER</dc:creator>
  <cp:lastModifiedBy>1</cp:lastModifiedBy>
  <cp:revision>13</cp:revision>
  <dcterms:created xsi:type="dcterms:W3CDTF">2009-01-26T14:35:18Z</dcterms:created>
  <dcterms:modified xsi:type="dcterms:W3CDTF">2020-01-28T08:27:42Z</dcterms:modified>
</cp:coreProperties>
</file>